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5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5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6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0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40" r:id="rId2"/>
    <p:sldId id="352" r:id="rId3"/>
    <p:sldId id="346" r:id="rId4"/>
    <p:sldId id="345" r:id="rId5"/>
    <p:sldId id="416" r:id="rId6"/>
    <p:sldId id="349" r:id="rId7"/>
    <p:sldId id="406" r:id="rId8"/>
    <p:sldId id="407" r:id="rId9"/>
    <p:sldId id="384" r:id="rId10"/>
    <p:sldId id="409" r:id="rId11"/>
    <p:sldId id="408" r:id="rId12"/>
    <p:sldId id="410" r:id="rId13"/>
    <p:sldId id="411" r:id="rId14"/>
    <p:sldId id="412" r:id="rId15"/>
    <p:sldId id="413" r:id="rId16"/>
    <p:sldId id="414" r:id="rId17"/>
    <p:sldId id="375" r:id="rId18"/>
    <p:sldId id="400" r:id="rId19"/>
    <p:sldId id="401" r:id="rId20"/>
    <p:sldId id="403" r:id="rId21"/>
    <p:sldId id="415" r:id="rId22"/>
    <p:sldId id="353" r:id="rId23"/>
  </p:sldIdLst>
  <p:sldSz cx="9144000" cy="5143500" type="screen16x9"/>
  <p:notesSz cx="6858000" cy="9144000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3D28D6B-1B6D-4E3A-A143-8092D886512B}">
          <p14:sldIdLst>
            <p14:sldId id="340"/>
            <p14:sldId id="352"/>
            <p14:sldId id="346"/>
            <p14:sldId id="345"/>
            <p14:sldId id="416"/>
            <p14:sldId id="349"/>
            <p14:sldId id="406"/>
            <p14:sldId id="407"/>
            <p14:sldId id="384"/>
            <p14:sldId id="409"/>
            <p14:sldId id="408"/>
            <p14:sldId id="410"/>
            <p14:sldId id="411"/>
            <p14:sldId id="412"/>
            <p14:sldId id="413"/>
            <p14:sldId id="414"/>
            <p14:sldId id="375"/>
            <p14:sldId id="400"/>
            <p14:sldId id="401"/>
            <p14:sldId id="403"/>
            <p14:sldId id="415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4">
          <p15:clr>
            <a:srgbClr val="A4A3A4"/>
          </p15:clr>
        </p15:guide>
        <p15:guide id="2" orient="horz" pos="278">
          <p15:clr>
            <a:srgbClr val="A4A3A4"/>
          </p15:clr>
        </p15:guide>
        <p15:guide id="3" orient="horz" pos="3125">
          <p15:clr>
            <a:srgbClr val="A4A3A4"/>
          </p15:clr>
        </p15:guide>
        <p15:guide id="4" orient="horz" pos="418">
          <p15:clr>
            <a:srgbClr val="A4A3A4"/>
          </p15:clr>
        </p15:guide>
        <p15:guide id="5" orient="horz" pos="991">
          <p15:clr>
            <a:srgbClr val="A4A3A4"/>
          </p15:clr>
        </p15:guide>
        <p15:guide id="6" orient="horz" pos="1702">
          <p15:clr>
            <a:srgbClr val="A4A3A4"/>
          </p15:clr>
        </p15:guide>
        <p15:guide id="7" orient="horz" pos="2414">
          <p15:clr>
            <a:srgbClr val="A4A3A4"/>
          </p15:clr>
        </p15:guide>
        <p15:guide id="8" pos="119">
          <p15:clr>
            <a:srgbClr val="A4A3A4"/>
          </p15:clr>
        </p15:guide>
        <p15:guide id="9" pos="5645">
          <p15:clr>
            <a:srgbClr val="A4A3A4"/>
          </p15:clr>
        </p15:guide>
        <p15:guide id="10" pos="619">
          <p15:clr>
            <a:srgbClr val="A4A3A4"/>
          </p15:clr>
        </p15:guide>
        <p15:guide id="11" pos="1117">
          <p15:clr>
            <a:srgbClr val="A4A3A4"/>
          </p15:clr>
        </p15:guide>
        <p15:guide id="12" pos="1625">
          <p15:clr>
            <a:srgbClr val="A4A3A4"/>
          </p15:clr>
        </p15:guide>
        <p15:guide id="13" pos="2127">
          <p15:clr>
            <a:srgbClr val="A4A3A4"/>
          </p15:clr>
        </p15:guide>
        <p15:guide id="14" pos="2630">
          <p15:clr>
            <a:srgbClr val="A4A3A4"/>
          </p15:clr>
        </p15:guide>
        <p15:guide id="15" pos="3134">
          <p15:clr>
            <a:srgbClr val="A4A3A4"/>
          </p15:clr>
        </p15:guide>
        <p15:guide id="16" pos="3636">
          <p15:clr>
            <a:srgbClr val="A4A3A4"/>
          </p15:clr>
        </p15:guide>
        <p15:guide id="17" pos="4140">
          <p15:clr>
            <a:srgbClr val="A4A3A4"/>
          </p15:clr>
        </p15:guide>
        <p15:guide id="18" pos="4643">
          <p15:clr>
            <a:srgbClr val="A4A3A4"/>
          </p15:clr>
        </p15:guide>
        <p15:guide id="19" pos="5146">
          <p15:clr>
            <a:srgbClr val="A4A3A4"/>
          </p15:clr>
        </p15:guide>
        <p15:guide id="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642D9B"/>
    <a:srgbClr val="6D4080"/>
    <a:srgbClr val="753573"/>
    <a:srgbClr val="623687"/>
    <a:srgbClr val="391A53"/>
    <a:srgbClr val="FF9900"/>
    <a:srgbClr val="000000"/>
    <a:srgbClr val="652D9B"/>
    <a:srgbClr val="6E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6" autoAdjust="0"/>
    <p:restoredTop sz="94660"/>
  </p:normalViewPr>
  <p:slideViewPr>
    <p:cSldViewPr snapToGrid="0" snapToObjects="1">
      <p:cViewPr varScale="1">
        <p:scale>
          <a:sx n="144" d="100"/>
          <a:sy n="144" d="100"/>
        </p:scale>
        <p:origin x="1092" y="120"/>
      </p:cViewPr>
      <p:guideLst>
        <p:guide orient="horz" pos="3004"/>
        <p:guide orient="horz" pos="278"/>
        <p:guide orient="horz" pos="3125"/>
        <p:guide orient="horz" pos="418"/>
        <p:guide orient="horz" pos="991"/>
        <p:guide orient="horz" pos="1702"/>
        <p:guide orient="horz" pos="2414"/>
        <p:guide pos="119"/>
        <p:guide pos="5645"/>
        <p:guide pos="619"/>
        <p:guide pos="1117"/>
        <p:guide pos="1625"/>
        <p:guide pos="2127"/>
        <p:guide pos="2630"/>
        <p:guide pos="3134"/>
        <p:guide pos="3636"/>
        <p:guide pos="4140"/>
        <p:guide pos="4643"/>
        <p:guide pos="5146"/>
        <p:guide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2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2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3968918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92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8775" indent="-17621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1338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5963" indent="-174625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53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795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12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726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13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1499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14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53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15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4169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16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8804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17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5890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8515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19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244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20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95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3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318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21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45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4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41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5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763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6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75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7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964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847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9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190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C8C50E0-3D2F-4919-A698-86375444C62D}" type="slidenum">
              <a:rPr lang="en-GB" smtClean="0"/>
              <a:t>10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88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6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8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621358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672" name="Picture 96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479" y="441325"/>
            <a:ext cx="8753526" cy="452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2661795"/>
            <a:ext cx="7185713" cy="1329595"/>
          </a:xfr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presentation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  <p:sp>
        <p:nvSpPr>
          <p:cNvPr id="2" name="Textfeld 1"/>
          <p:cNvSpPr txBox="1"/>
          <p:nvPr userDrawn="1"/>
        </p:nvSpPr>
        <p:spPr bwMode="white">
          <a:xfrm>
            <a:off x="4978399" y="4609128"/>
            <a:ext cx="3190876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r>
              <a:rPr lang="de-DE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INNOVATE. TRANSFORM. DELIVER.</a:t>
            </a:r>
            <a:endParaRPr lang="de-DE" sz="800" dirty="0">
              <a:solidFill>
                <a:schemeClr val="bg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883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079926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890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105320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7240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492151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0319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77242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/>
          <p:cNvSpPr/>
          <p:nvPr userDrawn="1"/>
        </p:nvSpPr>
        <p:spPr>
          <a:xfrm>
            <a:off x="186531" y="441325"/>
            <a:ext cx="3190081" cy="451961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186531" y="441324"/>
            <a:ext cx="3190079" cy="1131889"/>
          </a:xfrm>
          <a:noFill/>
        </p:spPr>
        <p:txBody>
          <a:bodyPr lIns="324000" tIns="198000" rIns="144000" bIns="14400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B8E458E-AFF7-464B-AF56-DCDFE5132111}" type="datetime1">
              <a:rPr lang="en-GB" noProof="0" smtClean="0"/>
              <a:t>08/06/2017</a:t>
            </a:fld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76612" y="441323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 baseline="0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/>
              <a:t>The challenge</a:t>
            </a:r>
          </a:p>
          <a:p>
            <a:pPr lvl="1"/>
            <a:r>
              <a:rPr lang="en-GB" noProof="0" dirty="0"/>
              <a:t>Text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76613" y="1947862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/>
              <a:t>The engagement</a:t>
            </a:r>
          </a:p>
          <a:p>
            <a:pPr lvl="1"/>
            <a:r>
              <a:rPr lang="en-GB" noProof="0" dirty="0"/>
              <a:t>Text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376613" y="3454400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/>
              <a:t>The benefit</a:t>
            </a:r>
          </a:p>
          <a:p>
            <a:pPr lvl="1"/>
            <a:r>
              <a:rPr lang="en-GB" noProof="0" dirty="0"/>
              <a:t>Text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87325" y="1859280"/>
            <a:ext cx="3189288" cy="3101658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Picture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188912" y="1573213"/>
            <a:ext cx="3187697" cy="184666"/>
          </a:xfrm>
          <a:prstGeom prst="rect">
            <a:avLst/>
          </a:prstGeom>
          <a:noFill/>
        </p:spPr>
        <p:txBody>
          <a:bodyPr wrap="square" lIns="324000" tIns="0" rIns="144000" bIns="0" rtlCol="0">
            <a:spAutoFit/>
          </a:bodyPr>
          <a:lstStyle/>
          <a:p>
            <a:pPr lvl="0"/>
            <a:r>
              <a:rPr lang="en-GB" sz="1200" noProof="0" dirty="0">
                <a:solidFill>
                  <a:schemeClr val="bg1"/>
                </a:solidFill>
              </a:rPr>
              <a:t>Success story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17835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643835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94" name="Picture 5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414" y="449311"/>
            <a:ext cx="8761655" cy="45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2701925"/>
            <a:ext cx="7186612" cy="193899"/>
          </a:xfrm>
        </p:spPr>
        <p:txBody>
          <a:bodyPr anchor="t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035D765D-43E5-4444-BDEA-8BB4B3D5FCB5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GFT …</a:t>
            </a:r>
            <a:br>
              <a:rPr lang="en-GB" noProof="0" dirty="0"/>
            </a:br>
            <a:r>
              <a:rPr lang="en-GB" noProof="0" dirty="0"/>
              <a:t>First name Last 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  <a:p>
            <a:pPr lvl="0"/>
            <a:r>
              <a:rPr lang="en-GB" noProof="0" dirty="0"/>
              <a:t>Street address</a:t>
            </a:r>
            <a:br>
              <a:rPr lang="en-GB" noProof="0" dirty="0"/>
            </a:br>
            <a:r>
              <a:rPr lang="en-GB" noProof="0" dirty="0"/>
              <a:t>12345 City</a:t>
            </a:r>
          </a:p>
          <a:p>
            <a:pPr lvl="0"/>
            <a:r>
              <a:rPr lang="en-GB" noProof="0" dirty="0"/>
              <a:t>T +xx </a:t>
            </a:r>
            <a:r>
              <a:rPr lang="en-GB" noProof="0" dirty="0" err="1"/>
              <a:t>xxxx</a:t>
            </a:r>
            <a:r>
              <a:rPr lang="en-GB" noProof="0" dirty="0"/>
              <a:t> xxx-</a:t>
            </a:r>
            <a:r>
              <a:rPr lang="en-GB" noProof="0" dirty="0" err="1"/>
              <a:t>xxxx</a:t>
            </a:r>
            <a:r>
              <a:rPr lang="en-GB" noProof="0" dirty="0"/>
              <a:t/>
            </a:r>
            <a:br>
              <a:rPr lang="en-GB" noProof="0" dirty="0"/>
            </a:br>
            <a:r>
              <a:rPr lang="en-GB" noProof="0" dirty="0"/>
              <a:t>Firstname.Lastname@gft.com</a:t>
            </a:r>
          </a:p>
        </p:txBody>
      </p:sp>
      <p:sp>
        <p:nvSpPr>
          <p:cNvPr id="6" name="Textfeld 5"/>
          <p:cNvSpPr txBox="1">
            <a:spLocks/>
          </p:cNvSpPr>
          <p:nvPr userDrawn="1"/>
        </p:nvSpPr>
        <p:spPr bwMode="white">
          <a:xfrm>
            <a:off x="978102" y="663575"/>
            <a:ext cx="719117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Shaping the future </a:t>
            </a:r>
            <a:br>
              <a:rPr lang="en-GB" sz="5400" b="1" dirty="0">
                <a:solidFill>
                  <a:schemeClr val="bg1"/>
                </a:solidFill>
              </a:rPr>
            </a:br>
            <a:r>
              <a:rPr lang="en-GB" sz="5400" b="1" dirty="0">
                <a:solidFill>
                  <a:schemeClr val="bg1"/>
                </a:solidFill>
              </a:rPr>
              <a:t>of digital business </a:t>
            </a:r>
            <a:endParaRPr lang="de-DE" sz="5400" b="1" dirty="0">
              <a:solidFill>
                <a:schemeClr val="bg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0534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43608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9518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980211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44EA994F-88FA-4BD3-978C-6AD03B53B5FB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9954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799734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6532" y="441325"/>
            <a:ext cx="8774906" cy="4519613"/>
          </a:xfrm>
          <a:prstGeom prst="rect">
            <a:avLst/>
          </a:prstGeom>
          <a:solidFill>
            <a:srgbClr val="E3F4F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1C2BE046-B41A-4CDD-8EB2-1CDD566C49DE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3842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236913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" y="441325"/>
            <a:ext cx="8765125" cy="4519613"/>
          </a:xfrm>
          <a:prstGeom prst="rect">
            <a:avLst/>
          </a:prstGeom>
        </p:spPr>
      </p:pic>
      <p:sp>
        <p:nvSpPr>
          <p:cNvPr id="12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B459838F-2DA4-4276-A1A0-F66F77FB9225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64297" y="1573213"/>
            <a:ext cx="6804977" cy="1951303"/>
          </a:xfrm>
        </p:spPr>
        <p:txBody>
          <a:bodyPr/>
          <a:lstStyle>
            <a:lvl1pPr marL="358775" indent="-358775">
              <a:spcBef>
                <a:spcPts val="1200"/>
              </a:spcBef>
              <a:buFont typeface="+mj-lt"/>
              <a:buAutoNum type="arabicPeriod"/>
              <a:defRPr sz="2000" b="1" baseline="0"/>
            </a:lvl1pPr>
            <a:lvl2pPr marL="541338" indent="-182563">
              <a:defRPr/>
            </a:lvl2pPr>
          </a:lstStyle>
          <a:p>
            <a:pPr lvl="0"/>
            <a:r>
              <a:rPr lang="de-DE" dirty="0"/>
              <a:t>Agenda </a:t>
            </a:r>
            <a:r>
              <a:rPr lang="de-DE" dirty="0" err="1"/>
              <a:t>point</a:t>
            </a:r>
            <a:r>
              <a:rPr lang="de-DE" dirty="0"/>
              <a:t> 1</a:t>
            </a:r>
          </a:p>
          <a:p>
            <a:pPr lvl="1"/>
            <a:r>
              <a:rPr lang="de-DE" dirty="0"/>
              <a:t>Text</a:t>
            </a:r>
          </a:p>
          <a:p>
            <a:pPr lvl="1"/>
            <a:r>
              <a:rPr lang="de-DE" dirty="0"/>
              <a:t>Text</a:t>
            </a:r>
          </a:p>
          <a:p>
            <a:pPr lvl="1"/>
            <a:r>
              <a:rPr lang="de-DE" dirty="0"/>
              <a:t>Text</a:t>
            </a:r>
          </a:p>
          <a:p>
            <a:pPr lvl="0"/>
            <a:r>
              <a:rPr lang="de-DE" dirty="0"/>
              <a:t>Agenda </a:t>
            </a:r>
            <a:r>
              <a:rPr lang="de-DE" dirty="0" err="1"/>
              <a:t>point</a:t>
            </a:r>
            <a:r>
              <a:rPr lang="de-DE" dirty="0"/>
              <a:t> 2</a:t>
            </a:r>
          </a:p>
          <a:p>
            <a:pPr lvl="0"/>
            <a:r>
              <a:rPr lang="de-DE" dirty="0"/>
              <a:t>Agenda </a:t>
            </a:r>
            <a:r>
              <a:rPr lang="de-DE" dirty="0" err="1"/>
              <a:t>point</a:t>
            </a:r>
            <a:r>
              <a:rPr lang="de-DE" dirty="0"/>
              <a:t> 3</a:t>
            </a:r>
            <a:endParaRPr lang="en-GB" dirty="0"/>
          </a:p>
        </p:txBody>
      </p:sp>
      <p:sp>
        <p:nvSpPr>
          <p:cNvPr id="2" name="Rechteck 1"/>
          <p:cNvSpPr/>
          <p:nvPr userDrawn="1"/>
        </p:nvSpPr>
        <p:spPr>
          <a:xfrm>
            <a:off x="186532" y="441325"/>
            <a:ext cx="796131" cy="45196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vert270" lIns="108000" tIns="108000" rIns="108000" bIns="108000" rtlCol="0" anchor="ctr">
            <a:noAutofit/>
          </a:bodyPr>
          <a:lstStyle/>
          <a:p>
            <a:pPr marR="0" lvl="0" indent="0" algn="ctr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</a:pPr>
            <a:r>
              <a:rPr lang="de-DE" sz="3000" b="1" cap="none" baseline="0" dirty="0">
                <a:solidFill>
                  <a:schemeClr val="bg1"/>
                </a:solidFill>
                <a:ea typeface="Geneva" pitchFamily="-128" charset="-128"/>
              </a:rPr>
              <a:t>Agenda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80750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494025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2" y="441325"/>
            <a:ext cx="8771419" cy="4522858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BC03739-938B-4B70-881C-8A5793DC0CB1}" type="datetime1">
              <a:rPr lang="en-GB" smtClean="0"/>
              <a:t>08/06/2017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3198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04590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790949" y="663575"/>
            <a:ext cx="4372865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6532" y="441325"/>
            <a:ext cx="3185319" cy="4519612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F5E015F9-9726-4F96-83F5-976CBB449D86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90950" y="1563152"/>
            <a:ext cx="4378326" cy="11387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5374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583902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6532" y="441325"/>
            <a:ext cx="6380956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930391" y="663575"/>
            <a:ext cx="1648460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D86D8F8-8CEB-4896-97E9-06B1E7DAECC7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930391" y="1573213"/>
            <a:ext cx="1648460" cy="1158875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454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1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829423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6532" y="441325"/>
            <a:ext cx="8772525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686ECE82-D77B-422E-B017-D4C00C609D99}" type="datetime1">
              <a:rPr lang="en-GB" smtClean="0"/>
              <a:t>08/06/2017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17972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16976581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186532" y="441325"/>
            <a:ext cx="8774906" cy="451961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6" name="Textfeld 26"/>
          <p:cNvSpPr txBox="1">
            <a:spLocks noChangeArrowheads="1"/>
          </p:cNvSpPr>
          <p:nvPr/>
        </p:nvSpPr>
        <p:spPr bwMode="gray">
          <a:xfrm>
            <a:off x="8273941" y="5003805"/>
            <a:ext cx="15869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l" defTabSz="685800"/>
            <a:fld id="{7D6EB20D-04D2-4A2D-94DA-2F197CC5CE85}" type="slidenum">
              <a:rPr lang="en-GB" sz="600" b="1" noProof="0" smtClean="0">
                <a:solidFill>
                  <a:schemeClr val="tx1"/>
                </a:solidFill>
              </a:rPr>
              <a:pPr algn="l" defTabSz="685800"/>
              <a:t>‹#›</a:t>
            </a:fld>
            <a:endParaRPr lang="en-GB" sz="600" b="1" noProof="0" dirty="0">
              <a:solidFill>
                <a:schemeClr val="tx1"/>
              </a:solidFill>
            </a:endParaRP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333EC8B-9046-4183-A510-B03C1D638B42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32" name="Titelplatzhalter 31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Headline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9580801" y="1191"/>
            <a:ext cx="845185" cy="1524309"/>
            <a:chOff x="9580800" y="1588"/>
            <a:chExt cx="845185" cy="2032412"/>
          </a:xfrm>
        </p:grpSpPr>
        <p:sp>
          <p:nvSpPr>
            <p:cNvPr id="34" name="Rechteck 33"/>
            <p:cNvSpPr>
              <a:spLocks/>
            </p:cNvSpPr>
            <p:nvPr userDrawn="1"/>
          </p:nvSpPr>
          <p:spPr bwMode="gray">
            <a:xfrm>
              <a:off x="9580800" y="601670"/>
              <a:ext cx="845185" cy="232168"/>
            </a:xfrm>
            <a:prstGeom prst="rect">
              <a:avLst/>
            </a:prstGeom>
            <a:solidFill>
              <a:schemeClr val="accent3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R0 G152 B176</a:t>
              </a:r>
            </a:p>
          </p:txBody>
        </p:sp>
        <p:sp>
          <p:nvSpPr>
            <p:cNvPr id="35" name="Rechteck 34"/>
            <p:cNvSpPr/>
            <p:nvPr userDrawn="1"/>
          </p:nvSpPr>
          <p:spPr bwMode="gray">
            <a:xfrm>
              <a:off x="9580800" y="1501793"/>
              <a:ext cx="845185" cy="232168"/>
            </a:xfrm>
            <a:prstGeom prst="rect">
              <a:avLst/>
            </a:prstGeom>
            <a:solidFill>
              <a:schemeClr val="accent5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R204 G204 B204</a:t>
              </a:r>
            </a:p>
          </p:txBody>
        </p:sp>
        <p:sp>
          <p:nvSpPr>
            <p:cNvPr id="36" name="Rechteck 35"/>
            <p:cNvSpPr>
              <a:spLocks/>
            </p:cNvSpPr>
            <p:nvPr userDrawn="1"/>
          </p:nvSpPr>
          <p:spPr bwMode="gray">
            <a:xfrm>
              <a:off x="9580800" y="301629"/>
              <a:ext cx="845185" cy="232168"/>
            </a:xfrm>
            <a:prstGeom prst="rect">
              <a:avLst/>
            </a:prstGeom>
            <a:solidFill>
              <a:schemeClr val="accent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R0 G151 B217</a:t>
              </a:r>
            </a:p>
          </p:txBody>
        </p:sp>
        <p:sp>
          <p:nvSpPr>
            <p:cNvPr id="37" name="Rechteck 36"/>
            <p:cNvSpPr/>
            <p:nvPr userDrawn="1"/>
          </p:nvSpPr>
          <p:spPr bwMode="gray">
            <a:xfrm>
              <a:off x="9580800" y="1588"/>
              <a:ext cx="845185" cy="232168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R33 G62 B127</a:t>
              </a:r>
            </a:p>
          </p:txBody>
        </p:sp>
        <p:sp>
          <p:nvSpPr>
            <p:cNvPr id="38" name="Rechteck 37"/>
            <p:cNvSpPr/>
            <p:nvPr userDrawn="1"/>
          </p:nvSpPr>
          <p:spPr bwMode="gray">
            <a:xfrm>
              <a:off x="9580800" y="901711"/>
              <a:ext cx="845185" cy="232168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R77 G77 B77</a:t>
              </a:r>
            </a:p>
          </p:txBody>
        </p:sp>
        <p:sp>
          <p:nvSpPr>
            <p:cNvPr id="39" name="Rechteck 38"/>
            <p:cNvSpPr/>
            <p:nvPr userDrawn="1"/>
          </p:nvSpPr>
          <p:spPr bwMode="gray">
            <a:xfrm>
              <a:off x="9580800" y="1201752"/>
              <a:ext cx="845185" cy="232168"/>
            </a:xfrm>
            <a:prstGeom prst="rect">
              <a:avLst/>
            </a:prstGeom>
            <a:solidFill>
              <a:schemeClr val="accent4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R166 G166 B166</a:t>
              </a:r>
            </a:p>
          </p:txBody>
        </p:sp>
        <p:sp>
          <p:nvSpPr>
            <p:cNvPr id="40" name="Rechteck 39"/>
            <p:cNvSpPr/>
            <p:nvPr userDrawn="1"/>
          </p:nvSpPr>
          <p:spPr bwMode="gray">
            <a:xfrm>
              <a:off x="9580800" y="1801832"/>
              <a:ext cx="845185" cy="232168"/>
            </a:xfrm>
            <a:prstGeom prst="rect">
              <a:avLst/>
            </a:prstGeom>
            <a:solidFill>
              <a:schemeClr val="accent6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tx2"/>
                  </a:solidFill>
                </a:rPr>
                <a:t>R237 G237 B237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3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33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59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0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1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2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  <p:sp>
        <p:nvSpPr>
          <p:cNvPr id="63" name="Rectangle 92"/>
          <p:cNvSpPr>
            <a:spLocks noChangeArrowheads="1"/>
          </p:cNvSpPr>
          <p:nvPr/>
        </p:nvSpPr>
        <p:spPr bwMode="auto">
          <a:xfrm>
            <a:off x="8169275" y="5016634"/>
            <a:ext cx="68263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7" name="Textplatzhalter 66"/>
          <p:cNvSpPr>
            <a:spLocks noGrp="1"/>
          </p:cNvSpPr>
          <p:nvPr>
            <p:ph type="body" idx="1"/>
          </p:nvPr>
        </p:nvSpPr>
        <p:spPr>
          <a:xfrm>
            <a:off x="978102" y="1573213"/>
            <a:ext cx="7185713" cy="11664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5" name="Fußzeilenplatzhalter 2"/>
          <p:cNvSpPr txBox="1">
            <a:spLocks/>
          </p:cNvSpPr>
          <p:nvPr/>
        </p:nvSpPr>
        <p:spPr>
          <a:xfrm flipH="1">
            <a:off x="5772150" y="4996662"/>
            <a:ext cx="796958" cy="9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dirty="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66" name="Fußzeilenplatzhalter 2"/>
          <p:cNvSpPr txBox="1">
            <a:spLocks/>
          </p:cNvSpPr>
          <p:nvPr/>
        </p:nvSpPr>
        <p:spPr>
          <a:xfrm flipH="1">
            <a:off x="982663" y="5003805"/>
            <a:ext cx="157604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z="600" b="1" kern="1200" cap="all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GFT GROUP</a:t>
            </a:r>
            <a:endParaRPr lang="en-GB" b="1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-275113" y="-281940"/>
            <a:ext cx="9702165" cy="5739765"/>
            <a:chOff x="-275113" y="-281940"/>
            <a:chExt cx="9702165" cy="5739765"/>
          </a:xfrm>
        </p:grpSpPr>
        <p:cxnSp>
          <p:nvCxnSpPr>
            <p:cNvPr id="47" name="Gerade Verbindung 46"/>
            <p:cNvCxnSpPr/>
            <p:nvPr userDrawn="1"/>
          </p:nvCxnSpPr>
          <p:spPr bwMode="gray">
            <a:xfrm>
              <a:off x="97810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177681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>
              <a:off x="257553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>
              <a:off x="337424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417296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497167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 bwMode="gray">
            <a:xfrm>
              <a:off x="577039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 userDrawn="1"/>
          </p:nvCxnSpPr>
          <p:spPr bwMode="gray">
            <a:xfrm>
              <a:off x="656910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 bwMode="gray">
            <a:xfrm>
              <a:off x="736782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 bwMode="gray">
            <a:xfrm>
              <a:off x="816653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>
              <a:off x="186532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>
              <a:off x="8959057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uppieren 70"/>
            <p:cNvGrpSpPr/>
            <p:nvPr userDrawn="1"/>
          </p:nvGrpSpPr>
          <p:grpSpPr>
            <a:xfrm>
              <a:off x="186532" y="5290185"/>
              <a:ext cx="8772525" cy="167640"/>
              <a:chOff x="186532" y="-281940"/>
              <a:chExt cx="8772525" cy="708660"/>
            </a:xfrm>
          </p:grpSpPr>
          <p:cxnSp>
            <p:nvCxnSpPr>
              <p:cNvPr id="72" name="Gerade Verbindung 71"/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/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77"/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/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Gerade Verbindung 96"/>
            <p:cNvCxnSpPr/>
            <p:nvPr userDrawn="1"/>
          </p:nvCxnSpPr>
          <p:spPr bwMode="gray">
            <a:xfrm rot="16200000">
              <a:off x="-191293" y="355441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 rot="16200000">
              <a:off x="-191293" y="57975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 userDrawn="1"/>
          </p:nvCxnSpPr>
          <p:spPr bwMode="gray">
            <a:xfrm rot="16200000">
              <a:off x="-191293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 bwMode="gray">
            <a:xfrm rot="16200000">
              <a:off x="-191293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 bwMode="gray">
            <a:xfrm rot="16200000">
              <a:off x="9343232" y="3530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/>
            <p:cNvCxnSpPr/>
            <p:nvPr userDrawn="1"/>
          </p:nvCxnSpPr>
          <p:spPr bwMode="gray">
            <a:xfrm rot="16200000">
              <a:off x="9343232" y="80073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 bwMode="gray">
            <a:xfrm rot="16200000">
              <a:off x="9343232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 bwMode="gray">
            <a:xfrm rot="16200000">
              <a:off x="9343232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 bwMode="gray">
            <a:xfrm rot="16200000">
              <a:off x="-191293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 bwMode="gray">
            <a:xfrm rot="16200000">
              <a:off x="-191293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/>
            <p:cNvCxnSpPr/>
            <p:nvPr userDrawn="1"/>
          </p:nvCxnSpPr>
          <p:spPr bwMode="gray">
            <a:xfrm rot="16200000">
              <a:off x="-191293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 bwMode="gray">
            <a:xfrm rot="16200000">
              <a:off x="9343232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/>
            <p:cNvCxnSpPr/>
            <p:nvPr userDrawn="1"/>
          </p:nvCxnSpPr>
          <p:spPr bwMode="gray">
            <a:xfrm rot="16200000">
              <a:off x="9343232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 bwMode="gray">
            <a:xfrm rot="16200000">
              <a:off x="9343232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  <p:extLst>
      <p:ext uri="{BB962C8B-B14F-4D97-AF65-F5344CB8AC3E}">
        <p14:creationId xmlns:p14="http://schemas.microsoft.com/office/powerpoint/2010/main" val="12198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50" r:id="rId2"/>
    <p:sldLayoutId id="2147483689" r:id="rId3"/>
    <p:sldLayoutId id="2147483690" r:id="rId4"/>
    <p:sldLayoutId id="2147483681" r:id="rId5"/>
    <p:sldLayoutId id="2147483680" r:id="rId6"/>
    <p:sldLayoutId id="2147483665" r:id="rId7"/>
    <p:sldLayoutId id="2147483683" r:id="rId8"/>
    <p:sldLayoutId id="2147483686" r:id="rId9"/>
    <p:sldLayoutId id="2147483696" r:id="rId10"/>
    <p:sldLayoutId id="2147483697" r:id="rId11"/>
    <p:sldLayoutId id="2147483699" r:id="rId12"/>
    <p:sldLayoutId id="2147483687" r:id="rId13"/>
    <p:sldLayoutId id="2147483688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b="1" kern="1200" dirty="0">
          <a:solidFill>
            <a:schemeClr val="tx1"/>
          </a:solidFill>
          <a:latin typeface="+mn-lt"/>
          <a:ea typeface="Geneva" pitchFamily="-128" charset="-128"/>
          <a:cs typeface="+mj-cs"/>
        </a:defRPr>
      </a:lvl1pPr>
    </p:titleStyle>
    <p:bodyStyle>
      <a:lvl1pPr marL="17780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4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1pPr>
      <a:lvl2pPr marL="361950" marR="0" indent="-18415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2pPr>
      <a:lvl3pPr marL="5397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3pPr>
      <a:lvl4pPr marL="7175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4pPr>
      <a:lvl5pPr marL="8953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>
          <a:solidFill>
            <a:schemeClr val="tx1"/>
          </a:solidFill>
          <a:latin typeface="+mn-lt"/>
          <a:ea typeface="Geneva" pitchFamily="-12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4.xml"/><Relationship Id="rId7" Type="http://schemas.openxmlformats.org/officeDocument/2006/relationships/image" Target="../media/image1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13.xml"/><Relationship Id="rId7" Type="http://schemas.microsoft.com/office/2007/relationships/hdphoto" Target="../media/hdphoto4.wdp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image" Target="../media/image28.png"/><Relationship Id="rId11" Type="http://schemas.microsoft.com/office/2007/relationships/hdphoto" Target="../media/hdphoto6.wdp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Relationship Id="rId5" Type="http://schemas.openxmlformats.org/officeDocument/2006/relationships/image" Target="../media/image10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5.xml"/><Relationship Id="rId5" Type="http://schemas.openxmlformats.org/officeDocument/2006/relationships/image" Target="../media/image10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72.xml"/><Relationship Id="rId7" Type="http://schemas.openxmlformats.org/officeDocument/2006/relationships/oleObject" Target="../embeddings/oleObject17.bin"/><Relationship Id="rId2" Type="http://schemas.openxmlformats.org/officeDocument/2006/relationships/tags" Target="../tags/tag7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6.jp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Relationship Id="rId5" Type="http://schemas.openxmlformats.org/officeDocument/2006/relationships/image" Target="../media/image10.pn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011353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9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pl-PL" dirty="0"/>
              <a:t>Adrian Bala</a:t>
            </a:r>
            <a:r>
              <a:rPr lang="de-DE" dirty="0"/>
              <a:t>, </a:t>
            </a:r>
            <a:r>
              <a:rPr lang="pl-PL" dirty="0"/>
              <a:t>9 czerwca 2017</a:t>
            </a: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978102" y="2809528"/>
            <a:ext cx="7185713" cy="1181862"/>
          </a:xfrm>
        </p:spPr>
        <p:txBody>
          <a:bodyPr/>
          <a:lstStyle/>
          <a:p>
            <a:r>
              <a:rPr lang="pl-PL" sz="4800" dirty="0"/>
              <a:t>Testowanie Web API</a:t>
            </a:r>
            <a:br>
              <a:rPr lang="pl-PL" sz="4800" dirty="0"/>
            </a:br>
            <a:r>
              <a:rPr lang="pl-PL" sz="4800" dirty="0"/>
              <a:t>w integracji ciągłej</a:t>
            </a:r>
            <a:endParaRPr lang="en-GB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1396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Maven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790950" y="1563152"/>
            <a:ext cx="4378326" cy="2012859"/>
          </a:xfrm>
        </p:spPr>
        <p:txBody>
          <a:bodyPr/>
          <a:lstStyle/>
          <a:p>
            <a:pPr marL="0" lvl="0" indent="0">
              <a:buNone/>
            </a:pPr>
            <a:r>
              <a:rPr lang="pl-PL" dirty="0"/>
              <a:t>Podstawowe komendy: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r>
              <a:rPr lang="pl-PL" dirty="0"/>
              <a:t> ~ usuwa poprzednie artefakty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pl-PL" dirty="0"/>
              <a:t> ~ kompiluje kod źródłowy</a:t>
            </a:r>
          </a:p>
          <a:p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pl-PL" dirty="0"/>
              <a:t> ~ testuje rozwiązanie</a:t>
            </a:r>
            <a:endParaRPr lang="pl-P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pl-PL" dirty="0"/>
              <a:t> ~ opakowuje skompilowany kod</a:t>
            </a:r>
          </a:p>
          <a:p>
            <a:pPr lvl="0"/>
            <a:endParaRPr lang="pl-PL" dirty="0"/>
          </a:p>
          <a:p>
            <a:pPr marL="0" lvl="0" indent="0">
              <a:buNone/>
            </a:pPr>
            <a:r>
              <a:rPr lang="pl-PL" dirty="0"/>
              <a:t>Więcej na: https://maven.apache.org/guides/getting-started/maven-in-five-minutes.html</a:t>
            </a:r>
          </a:p>
        </p:txBody>
      </p:sp>
      <p:sp>
        <p:nvSpPr>
          <p:cNvPr id="8" name="Prostokąt: zaokrąglone rogi 7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6" y="2210540"/>
            <a:ext cx="2878010" cy="727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94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Jenkins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2858609" y="967663"/>
            <a:ext cx="6054571" cy="3985706"/>
          </a:xfrm>
        </p:spPr>
        <p:txBody>
          <a:bodyPr/>
          <a:lstStyle/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 {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stage 'checkout'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git 'https://github.com/AdBj/periodic-table.git'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stage 'build'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bat 'mvn clean compile test package'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stage 'dev'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parallel run: {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bat 'java -jar target/prtbl-0.0.1-SNAPSHOT.jar'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}, test: {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sleep 15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build job: 'prtbl-test'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}, failFast: true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stage 'prod'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build job: 'prtbl-deploy'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dirty="0"/>
          </a:p>
        </p:txBody>
      </p:sp>
      <p:sp>
        <p:nvSpPr>
          <p:cNvPr id="8" name="Prostokąt: zaokrąglone rogi 7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7" y="2148396"/>
            <a:ext cx="2656387" cy="85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56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SpringBoot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790950" y="1563152"/>
            <a:ext cx="4378326" cy="1818959"/>
          </a:xfrm>
        </p:spPr>
        <p:txBody>
          <a:bodyPr/>
          <a:lstStyle/>
          <a:p>
            <a:pPr marL="0" lvl="0" indent="0">
              <a:buNone/>
            </a:pPr>
            <a:r>
              <a:rPr lang="pl-PL" dirty="0"/>
              <a:t>Zalety: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JAR not WAR</a:t>
            </a:r>
            <a:endParaRPr lang="pl-PL" dirty="0"/>
          </a:p>
          <a:p>
            <a:pPr lvl="0"/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REST </a:t>
            </a: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endParaRPr lang="pl-PL" dirty="0"/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HATEOAS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Efektywność</a:t>
            </a:r>
          </a:p>
          <a:p>
            <a:pPr lvl="0"/>
            <a:endParaRPr lang="pl-PL" dirty="0"/>
          </a:p>
          <a:p>
            <a:pPr marL="0" lvl="0" indent="0">
              <a:buNone/>
            </a:pPr>
            <a:r>
              <a:rPr lang="pl-PL" dirty="0"/>
              <a:t>Więcej na: https://projects.spring.io/spring-boot/</a:t>
            </a:r>
          </a:p>
        </p:txBody>
      </p:sp>
      <p:sp>
        <p:nvSpPr>
          <p:cNvPr id="8" name="Prostokąt: zaokrąglone rogi 7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0" y="2043774"/>
            <a:ext cx="2733895" cy="859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76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REST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790950" y="1563152"/>
            <a:ext cx="4378326" cy="2012859"/>
          </a:xfrm>
        </p:spPr>
        <p:txBody>
          <a:bodyPr/>
          <a:lstStyle/>
          <a:p>
            <a:pPr marL="0" lvl="0" indent="0">
              <a:buNone/>
            </a:pPr>
            <a:r>
              <a:rPr lang="pl-PL" dirty="0"/>
              <a:t>Podstawowe metody: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pl-PL" dirty="0"/>
              <a:t> ~ pobiera element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pl-PL" dirty="0"/>
              <a:t> ~ dodaje element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pl-PL" dirty="0"/>
              <a:t> ~ modyfikuje element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pl-PL" dirty="0"/>
              <a:t> ~ usuwa element</a:t>
            </a:r>
          </a:p>
          <a:p>
            <a:pPr lvl="0"/>
            <a:endParaRPr lang="pl-PL" dirty="0"/>
          </a:p>
          <a:p>
            <a:pPr marL="0" lvl="0" indent="0">
              <a:buNone/>
            </a:pPr>
            <a:r>
              <a:rPr lang="pl-PL" dirty="0"/>
              <a:t>Więcej: https://www.ics.uci.edu/~fielding/</a:t>
            </a:r>
            <a:br>
              <a:rPr lang="pl-PL" dirty="0"/>
            </a:br>
            <a:r>
              <a:rPr lang="pl-PL" dirty="0"/>
              <a:t>pubs/dissertation/fielding_dissertation.pdf</a:t>
            </a:r>
          </a:p>
        </p:txBody>
      </p:sp>
      <p:sp>
        <p:nvSpPr>
          <p:cNvPr id="8" name="Prostokąt: zaokrąglone rogi 7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7" y="1854334"/>
            <a:ext cx="2404384" cy="14304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82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Apache JMeter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8" name="Prostokąt: zaokrąglone rogi 7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6" y="1535483"/>
            <a:ext cx="1651246" cy="1651526"/>
          </a:xfrm>
          <a:prstGeom prst="rect">
            <a:avLst/>
          </a:prstGeom>
        </p:spPr>
      </p:pic>
      <p:grpSp>
        <p:nvGrpSpPr>
          <p:cNvPr id="25" name="Grupa 24"/>
          <p:cNvGrpSpPr/>
          <p:nvPr/>
        </p:nvGrpSpPr>
        <p:grpSpPr>
          <a:xfrm>
            <a:off x="1336626" y="176987"/>
            <a:ext cx="6071528" cy="4617030"/>
            <a:chOff x="1324000" y="176987"/>
            <a:chExt cx="6071528" cy="4617030"/>
          </a:xfrm>
        </p:grpSpPr>
        <p:sp>
          <p:nvSpPr>
            <p:cNvPr id="14" name="Shape 97"/>
            <p:cNvSpPr/>
            <p:nvPr/>
          </p:nvSpPr>
          <p:spPr>
            <a:xfrm>
              <a:off x="6285713" y="1063573"/>
              <a:ext cx="1109815" cy="110464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</p:sp>
        <p:sp>
          <p:nvSpPr>
            <p:cNvPr id="15" name="Shape 98"/>
            <p:cNvSpPr/>
            <p:nvPr/>
          </p:nvSpPr>
          <p:spPr>
            <a:xfrm>
              <a:off x="6489366" y="2168218"/>
              <a:ext cx="702509" cy="893495"/>
            </a:xfrm>
            <a:prstGeom prst="rect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160" b="93639" l="2632" r="96784">
                            <a14:foregroundMark x1="9942" y1="60051" x2="28655" y2="51908"/>
                            <a14:foregroundMark x1="7602" y1="51145" x2="27193" y2="52163"/>
                            <a14:foregroundMark x1="9064" y1="47837" x2="25146" y2="48092"/>
                            <a14:foregroundMark x1="8187" y1="45038" x2="28070" y2="46819"/>
                            <a14:foregroundMark x1="17544" y1="46056" x2="18421" y2="44529"/>
                            <a14:foregroundMark x1="17544" y1="45547" x2="16959" y2="43003"/>
                            <a14:foregroundMark x1="25146" y1="57761" x2="10234" y2="66667"/>
                            <a14:foregroundMark x1="23977" y1="65394" x2="15497" y2="64885"/>
                            <a14:foregroundMark x1="6433" y1="46056" x2="9357" y2="66667"/>
                            <a14:foregroundMark x1="5556" y1="46056" x2="8480" y2="67430"/>
                            <a14:foregroundMark x1="26901" y1="43511" x2="5556" y2="44529"/>
                            <a14:foregroundMark x1="4386" y1="45802" x2="7018" y2="6717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Shape 99"/>
            <p:cNvSpPr/>
            <p:nvPr/>
          </p:nvSpPr>
          <p:spPr>
            <a:xfrm rot="960164">
              <a:off x="2579688" y="3868017"/>
              <a:ext cx="1118188" cy="926000"/>
            </a:xfrm>
            <a:prstGeom prst="rect">
              <a:avLst/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0000" l="0" r="97500">
                            <a14:foregroundMark x1="88750" y1="40000" x2="88750" y2="40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9" name="Obraz 1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696" b="98551" l="3145" r="99371">
                          <a14:foregroundMark x1="28931" y1="28986" x2="38994" y2="88406"/>
                          <a14:foregroundMark x1="60377" y1="30435" x2="49686" y2="91304"/>
                          <a14:foregroundMark x1="57862" y1="63768" x2="62893" y2="88406"/>
                          <a14:foregroundMark x1="69182" y1="63768" x2="71698" y2="91304"/>
                          <a14:foregroundMark x1="78616" y1="63768" x2="79874" y2="89855"/>
                          <a14:foregroundMark x1="88679" y1="63768" x2="88679" y2="63768"/>
                          <a14:foregroundMark x1="79874" y1="46377" x2="79874" y2="46377"/>
                          <a14:foregroundMark x1="93082" y1="65217" x2="93082" y2="65217"/>
                          <a14:backgroundMark x1="29560" y1="46377" x2="29560" y2="46377"/>
                          <a14:backgroundMark x1="29560" y1="39130" x2="29560" y2="39130"/>
                          <a14:backgroundMark x1="28302" y1="33333" x2="28302" y2="33333"/>
                          <a14:backgroundMark x1="31447" y1="34783" x2="31447" y2="34783"/>
                          <a14:backgroundMark x1="32075" y1="44928" x2="32075" y2="44928"/>
                          <a14:backgroundMark x1="32075" y1="52174" x2="32075" y2="52174"/>
                          <a14:backgroundMark x1="58491" y1="40580" x2="58491" y2="40580"/>
                          <a14:backgroundMark x1="57862" y1="50725" x2="57862" y2="50725"/>
                          <a14:backgroundMark x1="59748" y1="36232" x2="59748" y2="36232"/>
                          <a14:backgroundMark x1="58491" y1="72464" x2="58491" y2="72464"/>
                          <a14:backgroundMark x1="58491" y1="66667" x2="58491" y2="66667"/>
                          <a14:backgroundMark x1="57862" y1="63768" x2="57862" y2="63768"/>
                          <a14:backgroundMark x1="77987" y1="68116" x2="77987" y2="681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946" y="3638279"/>
              <a:ext cx="942514" cy="441165"/>
            </a:xfrm>
            <a:prstGeom prst="rect">
              <a:avLst/>
            </a:prstGeom>
          </p:spPr>
        </p:pic>
        <p:pic>
          <p:nvPicPr>
            <p:cNvPr id="13" name="Obraz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8698">
              <a:off x="4413034" y="2545445"/>
              <a:ext cx="1628382" cy="597408"/>
            </a:xfrm>
            <a:prstGeom prst="rect">
              <a:avLst/>
            </a:prstGeom>
          </p:spPr>
        </p:pic>
        <p:sp>
          <p:nvSpPr>
            <p:cNvPr id="23" name="Łuk 22"/>
            <p:cNvSpPr/>
            <p:nvPr/>
          </p:nvSpPr>
          <p:spPr bwMode="gray">
            <a:xfrm flipH="1" flipV="1">
              <a:off x="1324000" y="176987"/>
              <a:ext cx="5091054" cy="3799376"/>
            </a:xfrm>
            <a:prstGeom prst="arc">
              <a:avLst>
                <a:gd name="adj1" fmla="val 10942534"/>
                <a:gd name="adj2" fmla="val 16602967"/>
              </a:avLst>
            </a:prstGeom>
            <a:ln w="28575">
              <a:solidFill>
                <a:schemeClr val="accent1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8" name="Pięciokąt 10"/>
            <p:cNvSpPr/>
            <p:nvPr/>
          </p:nvSpPr>
          <p:spPr>
            <a:xfrm rot="14317577">
              <a:off x="5299494" y="3284405"/>
              <a:ext cx="599795" cy="251702"/>
            </a:xfrm>
            <a:prstGeom prst="homePlate">
              <a:avLst/>
            </a:prstGeom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050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441549"/>
            <a:ext cx="8795187" cy="4521068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 bwMode="gray">
          <a:xfrm>
            <a:off x="651987" y="3940455"/>
            <a:ext cx="7185713" cy="664797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Analiza statyczna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303C15B0-A0A8-4A5E-8D24-03EFCA5E1A60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0" name="Prostokąt: zaokrąglone rogi 9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1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SonarQube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2400300" y="1311682"/>
            <a:ext cx="6524625" cy="3831818"/>
          </a:xfrm>
        </p:spPr>
        <p:txBody>
          <a:bodyPr/>
          <a:lstStyle/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&lt;properties&gt;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&lt;sonar.java.coveragePlugin&gt;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jacoco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&lt;/sonar.java.coveragePlugin&gt;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&lt;sonar.dynamicAnalysis&gt;reuseReports&lt;/sonar.dynamicAnalysis&gt;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&lt;sonar.jacoco.reportPaths&gt;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${basedir}/target/jacoco.exec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&lt;/sonar.jacoco.reportPaths&gt;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&lt;sonar.jacoco.reportMissing.force.zero&gt;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true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&lt;/sonar.jacoco.reportMissing.force.zero&gt;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&lt;sonar.language&gt;java&lt;/sonar.language&gt;</a:t>
            </a:r>
          </a:p>
          <a:p>
            <a:pPr marL="0" lvl="0" indent="0">
              <a:buNone/>
            </a:pPr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&lt;/properties&gt;</a:t>
            </a:r>
          </a:p>
        </p:txBody>
      </p:sp>
      <p:sp>
        <p:nvSpPr>
          <p:cNvPr id="8" name="Prostokąt: zaokrąglone rogi 7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0" y="2621431"/>
            <a:ext cx="2204490" cy="526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12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441211"/>
            <a:ext cx="8751810" cy="4518288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 bwMode="gray">
          <a:xfrm>
            <a:off x="690618" y="3665496"/>
            <a:ext cx="7185713" cy="664797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Podsumowanie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303C15B0-A0A8-4A5E-8D24-03EFCA5E1A60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6" name="Prostokąt: zaokrąglone rogi 5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351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Podsumowanie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790950" y="1563152"/>
            <a:ext cx="4378326" cy="1838965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pl-PL" sz="1800" b="1" dirty="0"/>
              <a:t>Testowanie != Zapewnianie jakości.</a:t>
            </a:r>
          </a:p>
          <a:p>
            <a:pPr marL="457200" lvl="0" indent="-457200">
              <a:buAutoNum type="arabicPeriod"/>
            </a:pPr>
            <a:r>
              <a:rPr lang="pl-PL" sz="1800" b="1" dirty="0"/>
              <a:t>Testując WebAPI zapewniaj:</a:t>
            </a:r>
          </a:p>
          <a:p>
            <a:pPr lvl="2"/>
            <a:r>
              <a:rPr lang="pl-PL" sz="1100" dirty="0"/>
              <a:t>rozdzielność: kod, konfiguracja, dane,</a:t>
            </a:r>
          </a:p>
          <a:p>
            <a:pPr lvl="2"/>
            <a:r>
              <a:rPr lang="pl-PL" sz="1100" dirty="0"/>
              <a:t>współbieżność i wielowątkowość,</a:t>
            </a:r>
          </a:p>
          <a:p>
            <a:pPr lvl="2"/>
            <a:r>
              <a:rPr lang="pl-PL" sz="1100" dirty="0"/>
              <a:t>efektywność: duża szybkość i mały koszt.</a:t>
            </a:r>
            <a:endParaRPr lang="pl-PL" sz="1800" b="1" dirty="0"/>
          </a:p>
          <a:p>
            <a:pPr marL="457200" lvl="0" indent="-457200">
              <a:buAutoNum type="arabicPeriod"/>
            </a:pPr>
            <a:r>
              <a:rPr lang="pl-PL" sz="1800" b="1" dirty="0"/>
              <a:t>Automatyzuj wszystko co może być efektywnie zautomatyzowane.</a:t>
            </a: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5" y="1563151"/>
            <a:ext cx="2893936" cy="2446874"/>
          </a:xfrm>
          <a:prstGeom prst="rect">
            <a:avLst/>
          </a:prstGeom>
        </p:spPr>
      </p:pic>
      <p:sp>
        <p:nvSpPr>
          <p:cNvPr id="13" name="Prostokąt: zaokrąglone rogi 12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32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Odwołania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DFB899FB-CE46-46C2-869B-30DD78334266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 bwMode="gray">
          <a:xfrm>
            <a:off x="247650" y="1573213"/>
            <a:ext cx="8658225" cy="333014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pl-PL" dirty="0"/>
              <a:t>Karolina Zmitrowicz i Adam Roman, Testowanie oprogramowania w praktyce. Studium przypadków, Wydawnictwo PWN, Warszawa 2017.</a:t>
            </a:r>
          </a:p>
          <a:p>
            <a:pPr marL="342900" lvl="0" indent="-342900">
              <a:buAutoNum type="arabicPeriod"/>
            </a:pPr>
            <a:r>
              <a:rPr lang="pl-PL" dirty="0"/>
              <a:t>Martin Fowler, Continuous Integration, https://www.martinfowler.com/articles/continuousIntegration.html</a:t>
            </a:r>
          </a:p>
          <a:p>
            <a:pPr marL="342900" lvl="0" indent="-342900">
              <a:buAutoNum type="arabicPeriod"/>
            </a:pPr>
            <a:r>
              <a:rPr lang="en-US" dirty="0"/>
              <a:t>Ben Wootton, Andrew Phillips, Preparing for continuous delivery, https://dzone.com/storage/assets/4734157-dzone-rc180-preparingforcontinuousdelivery.pdf</a:t>
            </a:r>
            <a:endParaRPr lang="pl-PL" dirty="0"/>
          </a:p>
          <a:p>
            <a:pPr marL="342900" lvl="0" indent="-342900">
              <a:buAutoNum type="arabicPeriod"/>
            </a:pPr>
            <a:r>
              <a:rPr lang="en-US" dirty="0"/>
              <a:t>Eric Sink, Version Control by Example ~ http://ericsink.com/vcbe/html/</a:t>
            </a:r>
            <a:endParaRPr lang="pl-PL" dirty="0"/>
          </a:p>
          <a:p>
            <a:pPr marL="342900" lvl="0" indent="-342900">
              <a:buAutoNum type="arabicPeriod"/>
            </a:pPr>
            <a:r>
              <a:rPr lang="pl-PL" dirty="0"/>
              <a:t>James Kovacs, Git Fundamentals ~ https://www.pluralsight.com/courses/git-fundamentals</a:t>
            </a:r>
          </a:p>
          <a:p>
            <a:pPr marL="342900" lvl="0" indent="-342900">
              <a:buAutoNum type="arabicPeriod"/>
            </a:pPr>
            <a:r>
              <a:rPr lang="pl-PL" dirty="0"/>
              <a:t>Bryan Hansen, Maven Fundamentals ~ https://app.pluralsight.com/library/courses/maven-fundamentals/</a:t>
            </a:r>
          </a:p>
          <a:p>
            <a:pPr marL="342900" lvl="0" indent="-342900">
              <a:buAutoNum type="arabicPeriod"/>
            </a:pPr>
            <a:r>
              <a:rPr lang="pl-PL" dirty="0"/>
              <a:t>Wes Higbee, Getting Started with Jenkins 2 ~ https://app.pluralsight.com/library/courses/jenkins-2-getting-started/</a:t>
            </a:r>
          </a:p>
          <a:p>
            <a:pPr marL="342900" lvl="0" indent="-342900">
              <a:buAutoNum type="arabicPeriod"/>
            </a:pPr>
            <a:r>
              <a:rPr lang="pl-PL" dirty="0"/>
              <a:t>John Sonmez, Getting Started With Jenkins Continuous Integration ~ https://app.pluralsight.com/library/courses/jenkins-introduction/</a:t>
            </a:r>
          </a:p>
          <a:p>
            <a:pPr marL="342900" lvl="0" indent="-342900">
              <a:buAutoNum type="arabicPeriod"/>
            </a:pPr>
            <a:r>
              <a:rPr lang="en-US" dirty="0"/>
              <a:t>Andrew Glover, Continuous Delivery for Heroku With Jenkins ~ http://thediscoblog.com/blog/2014/01/24/continuous-delivery-for-heroku-with-jenkins/</a:t>
            </a:r>
            <a:endParaRPr lang="pl-PL" dirty="0"/>
          </a:p>
        </p:txBody>
      </p:sp>
      <p:sp>
        <p:nvSpPr>
          <p:cNvPr id="6" name="Prostokąt: zaokrąglone rogi 5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64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pPr defTabSz="685800"/>
            <a:fld id="{75C71285-9A25-42C0-9692-59914EE605FA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>
          <a:xfrm>
            <a:off x="1364297" y="1573213"/>
            <a:ext cx="6804977" cy="1868204"/>
          </a:xfrm>
        </p:spPr>
        <p:txBody>
          <a:bodyPr/>
          <a:lstStyle/>
          <a:p>
            <a:r>
              <a:rPr lang="de-DE" dirty="0"/>
              <a:t>Wprowadzenie</a:t>
            </a:r>
          </a:p>
          <a:p>
            <a:r>
              <a:rPr lang="pl-PL" dirty="0"/>
              <a:t>Testowanie Web API w integracji ciągłej</a:t>
            </a:r>
            <a:endParaRPr lang="de-DE" dirty="0"/>
          </a:p>
          <a:p>
            <a:pPr lvl="1"/>
            <a:r>
              <a:rPr lang="pl-PL" dirty="0"/>
              <a:t>Składowe: język, repozytorium, proces, aplikacja i środowisko</a:t>
            </a:r>
          </a:p>
          <a:p>
            <a:pPr lvl="1"/>
            <a:r>
              <a:rPr lang="pl-PL" dirty="0"/>
              <a:t>Etapy: zmienianie, testowanie i dostarczanie</a:t>
            </a:r>
            <a:endParaRPr lang="de-DE" dirty="0"/>
          </a:p>
          <a:p>
            <a:pPr lvl="1"/>
            <a:r>
              <a:rPr lang="pl-PL" dirty="0"/>
              <a:t>Elementy: GitHub, Maven, Jenkins, SpringBoot, REST i Apache JMeter</a:t>
            </a:r>
            <a:endParaRPr lang="de-DE" dirty="0"/>
          </a:p>
          <a:p>
            <a:r>
              <a:rPr lang="de-DE" dirty="0"/>
              <a:t>Podsumowanie</a:t>
            </a:r>
          </a:p>
        </p:txBody>
      </p:sp>
      <p:sp>
        <p:nvSpPr>
          <p:cNvPr id="3" name="Prostokąt: zaokrąglone rogi 2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46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447607"/>
            <a:ext cx="8769096" cy="4527212"/>
          </a:xfrm>
          <a:prstGeom prst="rect">
            <a:avLst/>
          </a:prstGeom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7" name="think-cell Folie" r:id="rId7" imgW="270" imgH="270" progId="TCLayout.ActiveDocument.1">
                  <p:embed/>
                </p:oleObj>
              </mc:Choice>
              <mc:Fallback>
                <p:oleObj name="think-cell Folie" r:id="rId7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702C8587-12FD-44FE-9DA1-0BF5F938A04C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1" name="Prostokąt: zaokrąglone rogi 10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  <p:sp>
        <p:nvSpPr>
          <p:cNvPr id="10" name="Titel 4"/>
          <p:cNvSpPr>
            <a:spLocks noGrp="1"/>
          </p:cNvSpPr>
          <p:nvPr>
            <p:ph type="title"/>
          </p:nvPr>
        </p:nvSpPr>
        <p:spPr bwMode="gray">
          <a:xfrm>
            <a:off x="632804" y="3991389"/>
            <a:ext cx="7185713" cy="664797"/>
          </a:xfrm>
        </p:spPr>
        <p:txBody>
          <a:bodyPr/>
          <a:lstStyle/>
          <a:p>
            <a:r>
              <a:rPr lang="pl-PL" dirty="0" smtClean="0">
                <a:solidFill>
                  <a:schemeClr val="bg1"/>
                </a:solidFill>
              </a:rPr>
              <a:t>Q&amp;A</a:t>
            </a:r>
            <a:endParaRPr lang="en-GB" dirty="0">
              <a:solidFill>
                <a:schemeClr val="bg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0419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441568"/>
            <a:ext cx="8769542" cy="4527443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 bwMode="gray">
          <a:xfrm>
            <a:off x="632804" y="3991389"/>
            <a:ext cx="7185713" cy="664797"/>
          </a:xfrm>
        </p:spPr>
        <p:txBody>
          <a:bodyPr/>
          <a:lstStyle/>
          <a:p>
            <a:r>
              <a:rPr lang="pl-PL" dirty="0" smtClean="0">
                <a:solidFill>
                  <a:schemeClr val="bg1"/>
                </a:solidFill>
              </a:rPr>
              <a:t>Dziękuję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303C15B0-A0A8-4A5E-8D24-03EFCA5E1A60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1" name="Prostokąt: zaokrąglone rogi 10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515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162B0B4C-CEC1-4A93-B2FA-E830A373C3DC}" type="datetime1">
              <a:rPr lang="en-GB" smtClean="0"/>
              <a:pPr/>
              <a:t>08/06/2017</a:t>
            </a:fld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/>
          <a:p>
            <a:pPr lvl="0"/>
            <a:r>
              <a:rPr lang="pl-PL" dirty="0"/>
              <a:t>GFT Poland Sp. z o. o.</a:t>
            </a:r>
            <a:r>
              <a:rPr lang="en-GB" dirty="0"/>
              <a:t/>
            </a:r>
            <a:br>
              <a:rPr lang="en-GB" dirty="0"/>
            </a:br>
            <a:r>
              <a:rPr lang="pl-PL" dirty="0"/>
              <a:t>Adrian Bala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Senior Test Analyst</a:t>
            </a:r>
          </a:p>
          <a:p>
            <a:pPr lvl="0"/>
            <a:r>
              <a:rPr lang="en-GB" dirty="0"/>
              <a:t>Okraglak, Mielzynskiego 14</a:t>
            </a:r>
            <a:br>
              <a:rPr lang="en-GB" dirty="0"/>
            </a:br>
            <a:r>
              <a:rPr lang="en-GB" dirty="0"/>
              <a:t>61-725 Poznan, Polska</a:t>
            </a:r>
          </a:p>
          <a:p>
            <a:pPr lvl="0"/>
            <a:r>
              <a:rPr lang="en-GB" dirty="0"/>
              <a:t>T +</a:t>
            </a:r>
            <a:r>
              <a:rPr lang="pl-PL" dirty="0"/>
              <a:t>48</a:t>
            </a:r>
            <a:r>
              <a:rPr lang="en-GB" dirty="0"/>
              <a:t> </a:t>
            </a:r>
            <a:r>
              <a:rPr lang="pl-PL" dirty="0"/>
              <a:t>6188</a:t>
            </a:r>
            <a:r>
              <a:rPr lang="en-GB" dirty="0"/>
              <a:t> </a:t>
            </a:r>
            <a:r>
              <a:rPr lang="pl-PL" dirty="0"/>
              <a:t>009</a:t>
            </a:r>
            <a:r>
              <a:rPr lang="en-GB" dirty="0"/>
              <a:t>-</a:t>
            </a:r>
            <a:r>
              <a:rPr lang="pl-PL" dirty="0"/>
              <a:t>01</a:t>
            </a:r>
            <a:r>
              <a:rPr lang="en-GB" dirty="0"/>
              <a:t/>
            </a:r>
            <a:br>
              <a:rPr lang="en-GB" dirty="0"/>
            </a:br>
            <a:r>
              <a:rPr lang="pl-PL" dirty="0"/>
              <a:t>Adrian</a:t>
            </a:r>
            <a:r>
              <a:rPr lang="en-GB" dirty="0"/>
              <a:t>.</a:t>
            </a:r>
            <a:r>
              <a:rPr lang="pl-PL" dirty="0"/>
              <a:t>Bala</a:t>
            </a:r>
            <a:r>
              <a:rPr lang="en-GB" dirty="0"/>
              <a:t>@gft.com</a:t>
            </a:r>
          </a:p>
        </p:txBody>
      </p:sp>
      <p:sp>
        <p:nvSpPr>
          <p:cNvPr id="9" name="Prostokąt: zaokrąglone rogi 8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362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4" y="441092"/>
            <a:ext cx="8788611" cy="451498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 bwMode="gray">
          <a:xfrm>
            <a:off x="632804" y="3991389"/>
            <a:ext cx="7185713" cy="664797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Wprowadzenie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303C15B0-A0A8-4A5E-8D24-03EFCA5E1A60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1" name="Prostokąt: zaokrąglone rogi 10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0" y="1937306"/>
            <a:ext cx="3434038" cy="15999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7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Definicj</a:t>
            </a:r>
            <a:r>
              <a:rPr lang="de-DE" dirty="0"/>
              <a:t>e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DFB899FB-CE46-46C2-869B-30DD78334266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 bwMode="gray">
          <a:xfrm>
            <a:off x="977900" y="1573213"/>
            <a:ext cx="7191375" cy="1963614"/>
          </a:xfrm>
        </p:spPr>
        <p:txBody>
          <a:bodyPr/>
          <a:lstStyle/>
          <a:p>
            <a:pPr marL="0" lvl="0" indent="0">
              <a:buNone/>
            </a:pPr>
            <a:r>
              <a:rPr lang="pl-PL" b="1" dirty="0"/>
              <a:t>Jakość (ang. Quality)</a:t>
            </a:r>
            <a:endParaRPr lang="en-GB" b="1" dirty="0"/>
          </a:p>
          <a:p>
            <a:pPr marL="177800" lvl="1" indent="0">
              <a:buNone/>
            </a:pPr>
            <a:r>
              <a:rPr lang="pl-PL" dirty="0"/>
              <a:t>zasób, określający stopień doskonałości wytworzonego produktu lub usługi, decydujący o zdolności</a:t>
            </a:r>
            <a:br>
              <a:rPr lang="pl-PL" dirty="0"/>
            </a:br>
            <a:r>
              <a:rPr lang="pl-PL" dirty="0"/>
              <a:t>do zaspokojenia potrzeb ich użytkownika.</a:t>
            </a:r>
          </a:p>
          <a:p>
            <a:pPr marL="0" lvl="0" indent="0">
              <a:buNone/>
            </a:pPr>
            <a:r>
              <a:rPr lang="pl-PL" b="1" dirty="0"/>
              <a:t>Integracja ciągła (ang. Continuous Integration)</a:t>
            </a:r>
            <a:endParaRPr lang="en-GB" b="1" dirty="0"/>
          </a:p>
          <a:p>
            <a:pPr marL="177800" lvl="1" indent="0">
              <a:buNone/>
            </a:pPr>
            <a:r>
              <a:rPr lang="pl-PL" dirty="0"/>
              <a:t>praktyka polegająca na częstym dołączaniu bieżących zmian w kodzie do głównego repozytorium wraz z zapewnieniem poprawnej kompilacji oprogramowania po wykonaniu integracji.</a:t>
            </a:r>
            <a:endParaRPr lang="en-GB" dirty="0"/>
          </a:p>
          <a:p>
            <a:pPr marL="0" lvl="0" indent="0">
              <a:buNone/>
            </a:pPr>
            <a:r>
              <a:rPr lang="pl-PL" b="1" dirty="0"/>
              <a:t>Dostarczanie ciągłe (ang. Continuous Delivery)</a:t>
            </a:r>
            <a:endParaRPr lang="en-GB" b="1" dirty="0"/>
          </a:p>
          <a:p>
            <a:pPr marL="177800" lvl="1" indent="0">
              <a:buNone/>
            </a:pPr>
            <a:r>
              <a:rPr lang="pl-PL" dirty="0"/>
              <a:t>podejście do rozwoju oprogramowania wykorzystujące integrację ciągłą, zorientowane na efektywne dostarczanie (ang. deploy) oraz monitorowanie działającego rozwiązania.</a:t>
            </a:r>
            <a:endParaRPr lang="en-GB" dirty="0"/>
          </a:p>
        </p:txBody>
      </p:sp>
      <p:sp>
        <p:nvSpPr>
          <p:cNvPr id="6" name="Prostokąt: zaokrąglone rogi 5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237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5" y="441122"/>
            <a:ext cx="8787384" cy="4517136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 bwMode="gray">
          <a:xfrm>
            <a:off x="632804" y="3991389"/>
            <a:ext cx="7185713" cy="664797"/>
          </a:xfrm>
        </p:spPr>
        <p:txBody>
          <a:bodyPr/>
          <a:lstStyle/>
          <a:p>
            <a:r>
              <a:rPr lang="pl-PL" dirty="0" smtClean="0">
                <a:solidFill>
                  <a:schemeClr val="bg1"/>
                </a:solidFill>
              </a:rPr>
              <a:t>Integracja ciągła - CI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303C15B0-A0A8-4A5E-8D24-03EFCA5E1A60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1" name="Prostokąt: zaokrąglone rogi 10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50" b="95250" l="430" r="988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842"/>
          <a:stretch/>
        </p:blipFill>
        <p:spPr>
          <a:xfrm>
            <a:off x="664777" y="1937479"/>
            <a:ext cx="3395672" cy="15792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3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Składowe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7" name="Prostokąt: zaokrąglone rogi 16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9" y="1100407"/>
            <a:ext cx="1297873" cy="1385479"/>
          </a:xfrm>
          <a:prstGeom prst="rect">
            <a:avLst/>
          </a:prstGeom>
        </p:spPr>
      </p:pic>
      <p:pic>
        <p:nvPicPr>
          <p:cNvPr id="20" name="Obraz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54" y="3210809"/>
            <a:ext cx="2862960" cy="800483"/>
          </a:xfrm>
          <a:prstGeom prst="rect">
            <a:avLst/>
          </a:prstGeom>
        </p:spPr>
      </p:pic>
      <p:pic>
        <p:nvPicPr>
          <p:cNvPr id="22" name="Obraz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8158" l="402" r="98996">
                        <a14:foregroundMark x1="1908" y1="55921" x2="46687" y2="69079"/>
                        <a14:foregroundMark x1="1004" y1="64474" x2="19578" y2="21711"/>
                        <a14:foregroundMark x1="1004" y1="29605" x2="25803" y2="55921"/>
                        <a14:foregroundMark x1="1205" y1="21711" x2="33434" y2="11842"/>
                        <a14:foregroundMark x1="3715" y1="82237" x2="9237" y2="86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2" y="1577258"/>
            <a:ext cx="3969269" cy="908628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7" y="2737308"/>
            <a:ext cx="3523067" cy="199449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81" y="1577258"/>
            <a:ext cx="2456119" cy="7141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54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Etapy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7" name="Prostokąt: zaokrąglone rogi 16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338" l="0" r="100000">
                        <a14:foregroundMark x1="72659" y1="2408" x2="86801" y2="2281"/>
                        <a14:foregroundMark x1="1257" y1="97338" x2="99560" y2="97085"/>
                        <a14:backgroundMark x1="440" y1="91635" x2="99497" y2="91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56" y="1137061"/>
            <a:ext cx="7182036" cy="3617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3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Elementy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7" name="Prostokąt: zaokrąglone rogi 16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81" y="2361246"/>
            <a:ext cx="1651246" cy="165152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8" y="1273148"/>
            <a:ext cx="2623969" cy="892636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41" y="1231858"/>
            <a:ext cx="3057530" cy="983327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0" y="3208323"/>
            <a:ext cx="2333625" cy="733425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62" y="2582279"/>
            <a:ext cx="2404384" cy="1430493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62" y="1462744"/>
            <a:ext cx="2276294" cy="5757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46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/>
              <a:t>GitHub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fld id="{0F2317EC-B060-418C-BA3D-E7F9B144DDED}" type="datetime1">
              <a:rPr lang="en-GB" smtClean="0"/>
              <a:t>08/06/2017</a:t>
            </a:fld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790950" y="1563152"/>
            <a:ext cx="4378326" cy="1818959"/>
          </a:xfrm>
        </p:spPr>
        <p:txBody>
          <a:bodyPr/>
          <a:lstStyle/>
          <a:p>
            <a:pPr marL="0" lvl="0" indent="0">
              <a:buNone/>
            </a:pPr>
            <a:r>
              <a:rPr lang="pl-PL" dirty="0"/>
              <a:t>Podstawowe komendy: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pl-PL" dirty="0"/>
              <a:t> ~ sprawdzenie zmian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.</a:t>
            </a:r>
            <a:r>
              <a:rPr lang="pl-PL" dirty="0"/>
              <a:t> ~ dodanie wszystkich zmian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commit -m ”txt”</a:t>
            </a:r>
            <a:r>
              <a:rPr lang="pl-PL" dirty="0"/>
              <a:t> ~ zatwierdzenie zmian</a:t>
            </a:r>
          </a:p>
          <a:p>
            <a:pPr lvl="0"/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pl-PL" dirty="0"/>
              <a:t> ~ dostarczenie zmian</a:t>
            </a:r>
          </a:p>
          <a:p>
            <a:pPr lvl="0"/>
            <a:endParaRPr lang="pl-PL" dirty="0"/>
          </a:p>
          <a:p>
            <a:pPr marL="0" lvl="0" indent="0">
              <a:buNone/>
            </a:pPr>
            <a:r>
              <a:rPr lang="pl-PL" dirty="0"/>
              <a:t>Więcej na: http://devdocs.io/git/</a:t>
            </a:r>
          </a:p>
        </p:txBody>
      </p:sp>
      <p:sp>
        <p:nvSpPr>
          <p:cNvPr id="8" name="Prostokąt: zaokrąglone rogi 7"/>
          <p:cNvSpPr/>
          <p:nvPr/>
        </p:nvSpPr>
        <p:spPr>
          <a:xfrm>
            <a:off x="2086252" y="4984287"/>
            <a:ext cx="4394447" cy="13352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3" y="2008538"/>
            <a:ext cx="2846090" cy="968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7" y="51155"/>
            <a:ext cx="1307870" cy="377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23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THINKCELLUNDODONOTDELETE" val="0"/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FT_Master_Template_16x9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65%">
      <a:srgbClr val="5082BE"/>
    </a:custClr>
    <a:custClr name="Light Blue 65%">
      <a:srgbClr val="59BBE6"/>
    </a:custClr>
    <a:custClr name="Turquoise 65%">
      <a:srgbClr val="59BCCC"/>
    </a:custClr>
    <a:custClr>
      <a:srgbClr val="FFFFFF"/>
    </a:custClr>
    <a:custClr>
      <a:srgbClr val="FFFFFF"/>
    </a:custClr>
    <a:custClr name="Red">
      <a:srgbClr val="CC10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40%">
      <a:srgbClr val="73ACE1"/>
    </a:custClr>
    <a:custClr name="Light Blue 40%">
      <a:srgbClr val="99D5F0"/>
    </a:custClr>
    <a:custClr name="Turquoise 40%">
      <a:srgbClr val="99D6DF"/>
    </a:custClr>
    <a:custClr>
      <a:srgbClr val="FFFFFF"/>
    </a:custClr>
    <a:custClr>
      <a:srgbClr val="FFFFFF"/>
    </a:custClr>
    <a:custClr name="Yellow">
      <a:srgbClr val="FDC8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25%">
      <a:srgbClr val="AAC8E6"/>
    </a:custClr>
    <a:custClr name="Light Blue 25%">
      <a:srgbClr val="BAE3F5"/>
    </a:custClr>
    <a:custClr name="Turquoise 25%">
      <a:srgbClr val="B2E0E7"/>
    </a:custClr>
    <a:custClr>
      <a:srgbClr val="FFFFFF"/>
    </a:custClr>
    <a:custClr>
      <a:srgbClr val="FFFFFF"/>
    </a:custClr>
    <a:custClr name="Green">
      <a:srgbClr val="339C3A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ackground Blue">
      <a:srgbClr val="E1EBF5"/>
    </a:custClr>
    <a:custClr name="Background Light Blue">
      <a:srgbClr val="E3F4FB"/>
    </a:custClr>
    <a:custClr name="Background Turquoise">
      <a:srgbClr val="E9FFFF"/>
    </a:custClr>
    <a:custClr name="Background Grey">
      <a:srgbClr val="EDEDED"/>
    </a:custClr>
    <a:custClr>
      <a:srgbClr val="FFFFFF"/>
    </a:custClr>
    <a:custClr>
      <a:srgbClr val="FFFFFF"/>
    </a:custClr>
  </a:custClrLst>
</a:theme>
</file>

<file path=ppt/theme/theme2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GFT_Powerpoint_Presentation_Master_Template_16x9</Template>
  <TotalTime>4731</TotalTime>
  <Words>520</Words>
  <Application>Microsoft Office PowerPoint</Application>
  <PresentationFormat>On-screen Show (16:9)</PresentationFormat>
  <Paragraphs>148</Paragraphs>
  <Slides>22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Geneva</vt:lpstr>
      <vt:lpstr>Wingdings</vt:lpstr>
      <vt:lpstr>Courier New</vt:lpstr>
      <vt:lpstr>GFT_Master_Template_16x9</vt:lpstr>
      <vt:lpstr>think-cell Folie</vt:lpstr>
      <vt:lpstr>Testowanie Web API w integracji ciągłej</vt:lpstr>
      <vt:lpstr>PowerPoint Presentation</vt:lpstr>
      <vt:lpstr>Wprowadzenie</vt:lpstr>
      <vt:lpstr>Definicje</vt:lpstr>
      <vt:lpstr>Integracja ciągła - CI</vt:lpstr>
      <vt:lpstr>Składowe</vt:lpstr>
      <vt:lpstr>Etapy</vt:lpstr>
      <vt:lpstr>Elementy</vt:lpstr>
      <vt:lpstr>GitHub</vt:lpstr>
      <vt:lpstr>Maven</vt:lpstr>
      <vt:lpstr>Jenkins</vt:lpstr>
      <vt:lpstr>SpringBoot</vt:lpstr>
      <vt:lpstr>REST</vt:lpstr>
      <vt:lpstr>Apache JMeter</vt:lpstr>
      <vt:lpstr>Analiza statyczna</vt:lpstr>
      <vt:lpstr>SonarQube</vt:lpstr>
      <vt:lpstr>Podsumowanie</vt:lpstr>
      <vt:lpstr>Podsumowanie</vt:lpstr>
      <vt:lpstr>Odwołania</vt:lpstr>
      <vt:lpstr>Q&amp;A</vt:lpstr>
      <vt:lpstr>Dziękuję</vt:lpstr>
      <vt:lpstr>PowerPoint Presentation</vt:lpstr>
    </vt:vector>
  </TitlesOfParts>
  <Company>GFT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Ulacha, Adam</dc:creator>
  <cp:lastModifiedBy>Adrian Bala</cp:lastModifiedBy>
  <cp:revision>124</cp:revision>
  <dcterms:created xsi:type="dcterms:W3CDTF">2017-01-26T19:00:24Z</dcterms:created>
  <dcterms:modified xsi:type="dcterms:W3CDTF">2017-06-08T17:10:26Z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10F26842-5C4B-49D6-9954-1FF7DA29193C</vt:lpwstr>
  </property>
  <property fmtid="{D5CDD505-2E9C-101B-9397-08002B2CF9AE}" pid="3" name="ArticulatePath">
    <vt:lpwstr>Präsentation3</vt:lpwstr>
  </property>
</Properties>
</file>